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  <p:sldId id="267" r:id="rId15"/>
    <p:sldId id="271" r:id="rId16"/>
    <p:sldId id="270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5" autoAdjust="0"/>
    <p:restoredTop sz="72835" autoAdjust="0"/>
  </p:normalViewPr>
  <p:slideViewPr>
    <p:cSldViewPr snapToGrid="0">
      <p:cViewPr varScale="1">
        <p:scale>
          <a:sx n="60" d="100"/>
          <a:sy n="60" d="100"/>
        </p:scale>
        <p:origin x="106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D554D-EDBA-4AB0-B468-51D2F8CD3288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DC9C0-E475-4F1B-851C-149428F1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90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AdaIN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接收一张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 input X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 一张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 input 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，并且简单地对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channel wise mean and variance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使其可以匹配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。与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BN, IN, CIN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AdaIN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没有可学习的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affine parameters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。其根据输入的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 image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，自适应的生成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affine parameters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DC9C0-E475-4F1B-851C-149428F1CF0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62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https://www.cnblogs.com/king-lps/p/12485351.html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DC9C0-E475-4F1B-851C-149428F1CF0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162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smtClean="0"/>
              <a:t>Discriminator</a:t>
            </a:r>
          </a:p>
          <a:p>
            <a:r>
              <a:rPr lang="zh-CN" altLang="en-US" dirty="0" smtClean="0"/>
              <a:t>由于生成的图像分辨率非常高，如果同传统的</a:t>
            </a:r>
            <a:r>
              <a:rPr lang="en-US" altLang="zh-CN" dirty="0" err="1" smtClean="0"/>
              <a:t>gan</a:t>
            </a:r>
            <a:r>
              <a:rPr lang="zh-CN" altLang="en-US" dirty="0" smtClean="0"/>
              <a:t>采用一样的</a:t>
            </a:r>
            <a:r>
              <a:rPr lang="en-US" altLang="zh-CN" dirty="0" smtClean="0"/>
              <a:t>discriminator</a:t>
            </a:r>
            <a:r>
              <a:rPr lang="zh-CN" altLang="en-US" dirty="0" smtClean="0"/>
              <a:t>，存在两个难题</a:t>
            </a:r>
          </a:p>
          <a:p>
            <a:r>
              <a:rPr lang="zh-CN" altLang="en-US" dirty="0" smtClean="0"/>
              <a:t>这个</a:t>
            </a:r>
            <a:r>
              <a:rPr lang="en-US" altLang="zh-CN" dirty="0" smtClean="0"/>
              <a:t>discriminator</a:t>
            </a:r>
            <a:r>
              <a:rPr lang="zh-CN" altLang="en-US" dirty="0" smtClean="0"/>
              <a:t>网络要么得足够深要么得足够宽，才有可能有足够的</a:t>
            </a:r>
            <a:r>
              <a:rPr lang="en-US" altLang="zh-CN" dirty="0" smtClean="0"/>
              <a:t>perceptive field</a:t>
            </a:r>
            <a:r>
              <a:rPr lang="zh-CN" altLang="en-US" dirty="0" smtClean="0"/>
              <a:t>，足以判断这张高分辨率图像的真伪，将容易引起</a:t>
            </a:r>
            <a:r>
              <a:rPr lang="en-US" altLang="zh-CN" dirty="0" err="1" smtClean="0"/>
              <a:t>overfit</a:t>
            </a:r>
            <a:r>
              <a:rPr lang="zh-CN" altLang="en-US" dirty="0" smtClean="0"/>
              <a:t>。</a:t>
            </a:r>
          </a:p>
          <a:p>
            <a:r>
              <a:rPr lang="zh-CN" altLang="en-US" dirty="0" smtClean="0"/>
              <a:t>即使不会</a:t>
            </a:r>
            <a:r>
              <a:rPr lang="en-US" altLang="zh-CN" dirty="0" err="1" smtClean="0"/>
              <a:t>overfit</a:t>
            </a:r>
            <a:r>
              <a:rPr lang="zh-CN" altLang="en-US" dirty="0" smtClean="0"/>
              <a:t>，由于图像分辨率非常高，这个辨别器只能感知到图像的全局信息，而容易忽略了局部细节信息，即便生成的图像细节有问题，也可能被判别为好图像，这会使生成器生成图像忽略细节</a:t>
            </a:r>
          </a:p>
          <a:p>
            <a:r>
              <a:rPr lang="zh-CN" altLang="en-US" dirty="0" smtClean="0"/>
              <a:t>为了解决这个问题，作者引入了多尺度辨别器，即对高分辨率图像构建多尺度金字塔（原文构建了三层金字塔），然后采用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个网络结构一样的辨别器对多尺度图像进行判别，很好地解决了上述两个问题。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DC9C0-E475-4F1B-851C-149428F1CF0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60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609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215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38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560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49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109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86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490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113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625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057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5FAD-8881-45DF-9D6F-D6D329E040F2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C1B30-BB38-4FAC-BC81-6FF41C09A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045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FaceShifter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7492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AdaIN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Batch </a:t>
            </a:r>
            <a:r>
              <a:rPr lang="en-US" altLang="zh-CN" dirty="0" smtClean="0"/>
              <a:t>Normalization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/>
              <a:t>Instance </a:t>
            </a:r>
            <a:r>
              <a:rPr lang="en-US" altLang="zh-CN" dirty="0" smtClean="0"/>
              <a:t>Normalization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/>
              <a:t>Conditional Instance </a:t>
            </a:r>
            <a:r>
              <a:rPr lang="en-US" altLang="zh-CN" dirty="0" smtClean="0"/>
              <a:t>Normalization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336" y="2324585"/>
            <a:ext cx="4800600" cy="790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611" y="3807861"/>
            <a:ext cx="4886325" cy="838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36" y="5481929"/>
            <a:ext cx="506730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7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AdaIN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128" y="1619428"/>
            <a:ext cx="5505450" cy="942975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512" y="2944991"/>
            <a:ext cx="65055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70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SPADE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975" y="1212849"/>
            <a:ext cx="4514850" cy="809625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99" y="2174934"/>
            <a:ext cx="5565775" cy="440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87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loss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100" y="5500688"/>
            <a:ext cx="9291306" cy="82192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1399257"/>
            <a:ext cx="9303096" cy="115327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715" y="2637197"/>
            <a:ext cx="6605086" cy="13640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1988" y="4085954"/>
            <a:ext cx="4703529" cy="133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040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styleGAN</a:t>
            </a:r>
            <a:r>
              <a:rPr lang="en-US" altLang="zh-CN" dirty="0" smtClean="0"/>
              <a:t> loss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1788" y="1409701"/>
            <a:ext cx="7992594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4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HEAR-Net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4251"/>
            <a:ext cx="10012225" cy="338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4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HEAR-Net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8900"/>
            <a:ext cx="9804400" cy="528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90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Training Strategies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training  </a:t>
            </a:r>
            <a:r>
              <a:rPr lang="en-US" altLang="zh-CN" dirty="0" err="1" smtClean="0"/>
              <a:t>Xt</a:t>
            </a:r>
            <a:r>
              <a:rPr lang="en-US" altLang="zh-CN" dirty="0" smtClean="0"/>
              <a:t> </a:t>
            </a:r>
            <a:r>
              <a:rPr lang="en-US" altLang="zh-CN" dirty="0"/>
              <a:t>= </a:t>
            </a:r>
            <a:r>
              <a:rPr lang="en-US" altLang="zh-CN" dirty="0" err="1" smtClean="0"/>
              <a:t>Xs</a:t>
            </a:r>
            <a:r>
              <a:rPr lang="en-US" altLang="zh-CN" dirty="0" smtClean="0"/>
              <a:t> is 80</a:t>
            </a:r>
            <a:r>
              <a:rPr lang="en-US" altLang="zh-CN" dirty="0"/>
              <a:t>% for</a:t>
            </a:r>
            <a:r>
              <a:rPr lang="en-US" altLang="zh-CN" dirty="0" smtClean="0"/>
              <a:t> </a:t>
            </a:r>
            <a:r>
              <a:rPr lang="en-US" altLang="zh-CN" dirty="0"/>
              <a:t>AEI-Net</a:t>
            </a:r>
            <a:r>
              <a:rPr lang="en-US" altLang="zh-CN" dirty="0" smtClean="0"/>
              <a:t>, </a:t>
            </a:r>
            <a:r>
              <a:rPr lang="en-US" altLang="zh-CN" dirty="0"/>
              <a:t>50% </a:t>
            </a:r>
            <a:r>
              <a:rPr lang="en-US" altLang="zh-CN" dirty="0" smtClean="0"/>
              <a:t>for HEAR-Net.</a:t>
            </a:r>
          </a:p>
          <a:p>
            <a:r>
              <a:rPr lang="en-US" altLang="zh-CN" dirty="0" smtClean="0"/>
              <a:t>ADAM </a:t>
            </a:r>
            <a:r>
              <a:rPr lang="en-US" altLang="zh-CN" dirty="0"/>
              <a:t>with </a:t>
            </a:r>
            <a:r>
              <a:rPr lang="en-US" altLang="zh-CN" dirty="0" smtClean="0"/>
              <a:t>β1 </a:t>
            </a:r>
            <a:r>
              <a:rPr lang="en-US" altLang="zh-CN" dirty="0"/>
              <a:t>= 0, </a:t>
            </a:r>
            <a:r>
              <a:rPr lang="en-US" altLang="zh-CN" dirty="0" smtClean="0"/>
              <a:t>β2 </a:t>
            </a:r>
            <a:r>
              <a:rPr lang="en-US" altLang="zh-CN" dirty="0"/>
              <a:t>= 0.999, </a:t>
            </a:r>
            <a:r>
              <a:rPr lang="en-US" altLang="zh-CN" dirty="0" err="1"/>
              <a:t>lr</a:t>
            </a:r>
            <a:r>
              <a:rPr lang="en-US" altLang="zh-CN" dirty="0"/>
              <a:t> </a:t>
            </a:r>
            <a:r>
              <a:rPr lang="en-US" altLang="zh-CN" dirty="0" smtClean="0"/>
              <a:t>= 0.0004</a:t>
            </a:r>
          </a:p>
          <a:p>
            <a:r>
              <a:rPr lang="en-US" altLang="zh-CN" dirty="0" smtClean="0"/>
              <a:t>AEI-Net </a:t>
            </a:r>
            <a:r>
              <a:rPr lang="en-US" altLang="zh-CN" dirty="0"/>
              <a:t>500K </a:t>
            </a:r>
            <a:r>
              <a:rPr lang="en-US" altLang="zh-CN" dirty="0" smtClean="0"/>
              <a:t>steps</a:t>
            </a:r>
            <a:r>
              <a:rPr lang="en-US" altLang="zh-CN" dirty="0"/>
              <a:t>,</a:t>
            </a:r>
            <a:r>
              <a:rPr lang="en-US" altLang="zh-CN" dirty="0" smtClean="0"/>
              <a:t> </a:t>
            </a:r>
            <a:r>
              <a:rPr lang="en-US" altLang="zh-CN" dirty="0"/>
              <a:t>HEAR-Net </a:t>
            </a:r>
            <a:r>
              <a:rPr lang="en-US" altLang="zh-CN" dirty="0" smtClean="0"/>
              <a:t>50K steps</a:t>
            </a:r>
          </a:p>
          <a:p>
            <a:r>
              <a:rPr lang="en-US" altLang="zh-CN" dirty="0" smtClean="0"/>
              <a:t>Self-supervised learning for HEAR-Net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946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FaceShifter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17687"/>
            <a:ext cx="10515600" cy="4351338"/>
          </a:xfrm>
        </p:spPr>
        <p:txBody>
          <a:bodyPr/>
          <a:lstStyle/>
          <a:p>
            <a:r>
              <a:rPr lang="en-US" altLang="zh-CN" dirty="0"/>
              <a:t>face </a:t>
            </a:r>
            <a:r>
              <a:rPr lang="en-US" altLang="zh-CN" dirty="0" smtClean="0"/>
              <a:t>swapping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dirty="0" smtClean="0"/>
              <a:t>facial reenactment</a:t>
            </a:r>
          </a:p>
          <a:p>
            <a:endParaRPr lang="zh-CN" altLang="en-US" dirty="0"/>
          </a:p>
        </p:txBody>
      </p:sp>
      <p:sp>
        <p:nvSpPr>
          <p:cNvPr id="4" name="AutoShape 2" descr="https://exmail.qq.com/cgi-bin/viewfile?f=DFAF6C355BE1606A897477C2C95235CBCB0E32FFACD957E748AB3E8C5D0229AD8A603395184BFA35F95A7E655A0090AA9730DFD66525F891301783EC309630365482C34DF7EC081BC03537AB90E736F986FB664B9255F584B811D6602D743B88&amp;usewmcache=1&amp;sid=xXRgtzbaP33iJwxS,2"/>
          <p:cNvSpPr>
            <a:spLocks noChangeAspect="1" noChangeArrowheads="1"/>
          </p:cNvSpPr>
          <p:nvPr/>
        </p:nvSpPr>
        <p:spPr bwMode="auto">
          <a:xfrm>
            <a:off x="155575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554" y="1630655"/>
            <a:ext cx="1716055" cy="22880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109" y="1630655"/>
            <a:ext cx="1714500" cy="2286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609" y="1630655"/>
            <a:ext cx="1714500" cy="2286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254500"/>
            <a:ext cx="7315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6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FaceShifter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391569"/>
            <a:ext cx="5715000" cy="3219450"/>
          </a:xfrm>
        </p:spPr>
      </p:pic>
    </p:spTree>
    <p:extLst>
      <p:ext uri="{BB962C8B-B14F-4D97-AF65-F5344CB8AC3E}">
        <p14:creationId xmlns:p14="http://schemas.microsoft.com/office/powerpoint/2010/main" val="49411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Face2Face</a:t>
            </a:r>
            <a:r>
              <a:rPr lang="zh-CN" altLang="en-US" dirty="0"/>
              <a:t>：</a:t>
            </a:r>
            <a:r>
              <a:rPr lang="en-US" altLang="zh-CN" dirty="0"/>
              <a:t>Real-time Face Capture and Reenactment of RGB Videos</a:t>
            </a:r>
            <a:r>
              <a:rPr lang="zh-CN" altLang="en-US" dirty="0"/>
              <a:t>（转换面部表情）</a:t>
            </a:r>
          </a:p>
          <a:p>
            <a:r>
              <a:rPr lang="en-US" altLang="zh-CN" dirty="0" err="1"/>
              <a:t>Deepfake</a:t>
            </a:r>
            <a:r>
              <a:rPr lang="zh-CN" altLang="en-US" dirty="0"/>
              <a:t>：</a:t>
            </a:r>
            <a:r>
              <a:rPr lang="en-US" altLang="zh-CN" dirty="0"/>
              <a:t>Face Swapping</a:t>
            </a:r>
            <a:r>
              <a:rPr lang="zh-CN" altLang="en-US" dirty="0"/>
              <a:t>（换脸 </a:t>
            </a:r>
            <a:r>
              <a:rPr lang="en-US" altLang="zh-CN" dirty="0"/>
              <a:t>/ </a:t>
            </a:r>
            <a:r>
              <a:rPr lang="zh-CN" altLang="en-US" dirty="0"/>
              <a:t>换五官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/>
              <a:t>HeadOn</a:t>
            </a:r>
            <a:r>
              <a:rPr lang="zh-CN" altLang="en-US" dirty="0"/>
              <a:t>：</a:t>
            </a:r>
            <a:r>
              <a:rPr lang="en-US" altLang="zh-CN" dirty="0"/>
              <a:t>Real-time Reenactment of Human Portrait Videos</a:t>
            </a:r>
            <a:r>
              <a:rPr lang="zh-CN" altLang="en-US" dirty="0"/>
              <a:t>（转换面部表情与躯干运动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/>
              <a:t>FSGAN</a:t>
            </a:r>
            <a:r>
              <a:rPr lang="zh-CN" altLang="en-US" dirty="0"/>
              <a:t>：</a:t>
            </a:r>
            <a:r>
              <a:rPr lang="en-US" altLang="zh-CN" dirty="0"/>
              <a:t>Subject Agnostic Face Swapping and Reenactment </a:t>
            </a:r>
            <a:r>
              <a:rPr lang="zh-CN" altLang="en-US" dirty="0"/>
              <a:t>（换脸 </a:t>
            </a:r>
            <a:r>
              <a:rPr lang="en-US" altLang="zh-CN" dirty="0"/>
              <a:t>&amp; </a:t>
            </a:r>
            <a:r>
              <a:rPr lang="zh-CN" altLang="en-US" dirty="0"/>
              <a:t>转换面部表情）</a:t>
            </a:r>
          </a:p>
        </p:txBody>
      </p:sp>
    </p:spTree>
    <p:extLst>
      <p:ext uri="{BB962C8B-B14F-4D97-AF65-F5344CB8AC3E}">
        <p14:creationId xmlns:p14="http://schemas.microsoft.com/office/powerpoint/2010/main" val="3605210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 Works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3D-Based </a:t>
            </a:r>
            <a:r>
              <a:rPr lang="en-US" altLang="zh-CN" dirty="0" smtClean="0"/>
              <a:t>Approaches</a:t>
            </a:r>
          </a:p>
          <a:p>
            <a:pPr marL="0" indent="0"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2DASL: Joint 3D Face Reconstruction and Dense Face Alignment from A Single Image with 2D-Assisted Self-Supervised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Learning</a:t>
            </a:r>
          </a:p>
          <a:p>
            <a:pPr marL="0" indent="0"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MVF-Net: Multi-View 3D Face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Morphable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Model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Regression</a:t>
            </a:r>
          </a:p>
          <a:p>
            <a:pPr marL="0" indent="0"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Towards High-Fidelity Nonlinear 3D Face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Morphable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Model</a:t>
            </a:r>
          </a:p>
          <a:p>
            <a:pPr marL="0" indent="0"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3DFC: 3D Face Modeling from Diverse Raw Scan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en-US" altLang="zh-CN" dirty="0" smtClean="0"/>
          </a:p>
          <a:p>
            <a:r>
              <a:rPr lang="en-US" altLang="zh-CN" dirty="0"/>
              <a:t>GAN-Based </a:t>
            </a:r>
            <a:r>
              <a:rPr lang="en-US" altLang="zh-CN" dirty="0" smtClean="0"/>
              <a:t>Approaches</a:t>
            </a:r>
          </a:p>
          <a:p>
            <a:pPr marL="0" indent="0">
              <a:buNone/>
            </a:pP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faceswap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-GAN: Adding Adversarial loss and perceptual loss 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VGGface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to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deepfakes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'(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reddit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user) auto-encoder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architecture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GANimation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Anatomically-aware Facial Animation from a Single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Image</a:t>
            </a:r>
          </a:p>
          <a:p>
            <a:pPr marL="0" indent="0"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FSGAN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Subject Agnostic Face Swapping and Reenactment</a:t>
            </a:r>
          </a:p>
        </p:txBody>
      </p:sp>
    </p:spTree>
    <p:extLst>
      <p:ext uri="{BB962C8B-B14F-4D97-AF65-F5344CB8AC3E}">
        <p14:creationId xmlns:p14="http://schemas.microsoft.com/office/powerpoint/2010/main" val="2318073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AEI-Net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79" y="1690688"/>
            <a:ext cx="11855846" cy="33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9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Identity Encoder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Arcface</a:t>
            </a:r>
            <a:r>
              <a:rPr lang="en-US" altLang="zh-CN" dirty="0"/>
              <a:t>: Additive angular margin loss for </a:t>
            </a:r>
            <a:r>
              <a:rPr lang="en-US" altLang="zh-CN" dirty="0" smtClean="0"/>
              <a:t>deep face </a:t>
            </a:r>
            <a:r>
              <a:rPr lang="en-US" altLang="zh-CN" dirty="0"/>
              <a:t>recognition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216" y="2384847"/>
            <a:ext cx="5066522" cy="259763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216" y="4982479"/>
            <a:ext cx="5690917" cy="77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75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Multi-level Attributes Encoder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2865" y="190858"/>
            <a:ext cx="3021563" cy="666714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60" y="1690688"/>
            <a:ext cx="6996938" cy="144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018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AAD Generator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371" y="1955873"/>
            <a:ext cx="5555587" cy="1365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50" y="3586883"/>
            <a:ext cx="6110434" cy="275793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999" y="45453"/>
            <a:ext cx="3275044" cy="679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874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452</Words>
  <Application>Microsoft Office PowerPoint</Application>
  <PresentationFormat>宽屏</PresentationFormat>
  <Paragraphs>58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宋体</vt:lpstr>
      <vt:lpstr>微软雅黑</vt:lpstr>
      <vt:lpstr>Arial</vt:lpstr>
      <vt:lpstr>Calibri</vt:lpstr>
      <vt:lpstr>Calibri Light</vt:lpstr>
      <vt:lpstr>Office 主题</vt:lpstr>
      <vt:lpstr>FaceShifter</vt:lpstr>
      <vt:lpstr>FaceShifter</vt:lpstr>
      <vt:lpstr>FaceShifter</vt:lpstr>
      <vt:lpstr>History</vt:lpstr>
      <vt:lpstr>Related Works</vt:lpstr>
      <vt:lpstr>AEI-Net</vt:lpstr>
      <vt:lpstr>Identity Encoder</vt:lpstr>
      <vt:lpstr>Multi-level Attributes Encoder</vt:lpstr>
      <vt:lpstr>AAD Generator</vt:lpstr>
      <vt:lpstr>AdaIN</vt:lpstr>
      <vt:lpstr>AdaIN</vt:lpstr>
      <vt:lpstr>SPADE</vt:lpstr>
      <vt:lpstr>loss</vt:lpstr>
      <vt:lpstr>styleGAN loss</vt:lpstr>
      <vt:lpstr>HEAR-Net</vt:lpstr>
      <vt:lpstr>HEAR-Net</vt:lpstr>
      <vt:lpstr> Training Strategies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FaceShifter</dc:title>
  <dc:creator>Zhu Forrest</dc:creator>
  <cp:lastModifiedBy>Zhu Forrest</cp:lastModifiedBy>
  <cp:revision>51</cp:revision>
  <dcterms:created xsi:type="dcterms:W3CDTF">2020-04-21T12:20:30Z</dcterms:created>
  <dcterms:modified xsi:type="dcterms:W3CDTF">2020-04-24T08:43:25Z</dcterms:modified>
</cp:coreProperties>
</file>

<file path=docProps/thumbnail.jpeg>
</file>